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669" r:id="rId5"/>
    <p:sldMasterId id="2147483682" r:id="rId6"/>
  </p:sldMasterIdLst>
  <p:notesMasterIdLst>
    <p:notesMasterId r:id="rId30"/>
  </p:notesMasterIdLst>
  <p:sldIdLst>
    <p:sldId id="355" r:id="rId7"/>
    <p:sldId id="377" r:id="rId8"/>
    <p:sldId id="357" r:id="rId9"/>
    <p:sldId id="356" r:id="rId10"/>
    <p:sldId id="358" r:id="rId11"/>
    <p:sldId id="359" r:id="rId12"/>
    <p:sldId id="360" r:id="rId13"/>
    <p:sldId id="361" r:id="rId14"/>
    <p:sldId id="362" r:id="rId15"/>
    <p:sldId id="363" r:id="rId16"/>
    <p:sldId id="375" r:id="rId17"/>
    <p:sldId id="376" r:id="rId18"/>
    <p:sldId id="364" r:id="rId19"/>
    <p:sldId id="365" r:id="rId20"/>
    <p:sldId id="366" r:id="rId21"/>
    <p:sldId id="368" r:id="rId22"/>
    <p:sldId id="367" r:id="rId23"/>
    <p:sldId id="369" r:id="rId24"/>
    <p:sldId id="370" r:id="rId25"/>
    <p:sldId id="371" r:id="rId26"/>
    <p:sldId id="372" r:id="rId27"/>
    <p:sldId id="373" r:id="rId28"/>
    <p:sldId id="374" r:id="rId29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6" clrIdx="0"/>
  <p:cmAuthor id="1" name="Andrew Schuh" initials="A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2AE0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5" autoAdjust="0"/>
    <p:restoredTop sz="86313" autoAdjust="0"/>
  </p:normalViewPr>
  <p:slideViewPr>
    <p:cSldViewPr>
      <p:cViewPr varScale="1">
        <p:scale>
          <a:sx n="118" d="100"/>
          <a:sy n="118" d="100"/>
        </p:scale>
        <p:origin x="1572" y="57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5325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aseline="0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24" indent="-291163">
              <a:defRPr>
                <a:solidFill>
                  <a:schemeClr val="tx1"/>
                </a:solidFill>
                <a:latin typeface="Arial" charset="0"/>
              </a:defRPr>
            </a:lvl2pPr>
            <a:lvl3pPr marL="1164653" indent="-232930">
              <a:defRPr>
                <a:solidFill>
                  <a:schemeClr val="tx1"/>
                </a:solidFill>
                <a:latin typeface="Arial" charset="0"/>
              </a:defRPr>
            </a:lvl3pPr>
            <a:lvl4pPr marL="1630513" indent="-232930">
              <a:defRPr>
                <a:solidFill>
                  <a:schemeClr val="tx1"/>
                </a:solidFill>
                <a:latin typeface="Arial" charset="0"/>
              </a:defRPr>
            </a:lvl4pPr>
            <a:lvl5pPr marL="2096375" indent="-232930">
              <a:defRPr>
                <a:solidFill>
                  <a:schemeClr val="tx1"/>
                </a:solidFill>
                <a:latin typeface="Arial" charset="0"/>
              </a:defRPr>
            </a:lvl5pPr>
            <a:lvl6pPr marL="256223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09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958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819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31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7F4EB-457E-C842-B198-7DC9498651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2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526DB2-3F1F-804D-83AE-47ED229AB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09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857250"/>
            <a:ext cx="3028950" cy="38290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857250"/>
            <a:ext cx="3028950" cy="38290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F35B1C-632B-704D-B5A9-838BE12B15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424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E4F36-B980-BD45-9C98-B4D77CA978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901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2AC4B4-E784-3A43-9BEE-ABF590D2DA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62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6CCDE-1E55-D643-89D7-46FE1F4149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211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2F91E1-27EC-5749-B519-1D9D191274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87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224A3-3157-114B-90B5-A113182E65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2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1FA58F-3437-504F-83EF-265A9C77B4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73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171450"/>
            <a:ext cx="1543050" cy="4514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71450"/>
            <a:ext cx="4514850" cy="4514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B3EA47-46D0-8E44-97EB-D7DFC00DB6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31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32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11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52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24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</p:spPr>
        <p:txBody>
          <a:bodyPr/>
          <a:lstStyle/>
          <a:p>
            <a:fld id="{18288952-07DD-45F2-92DF-2D7C6E70F14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44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477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9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lang="en-US" sz="18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5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36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50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49" y="206375"/>
            <a:ext cx="5752703" cy="43858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88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0300" y="285750"/>
            <a:ext cx="4171950" cy="2057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0300" y="2457450"/>
            <a:ext cx="4171950" cy="1771650"/>
          </a:xfrm>
        </p:spPr>
        <p:txBody>
          <a:bodyPr/>
          <a:lstStyle>
            <a:lvl1pPr marL="0" indent="0">
              <a:buFont typeface="Wingdings" charset="0"/>
              <a:buNone/>
              <a:defRPr sz="2400">
                <a:solidFill>
                  <a:srgbClr val="F1AB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0BB7CD7A-4738-C944-85F0-E4B6B1B103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136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0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1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3643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rgbClr val="204DB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027" name="Picture 41" descr="small_logo_insid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19" y="0"/>
            <a:ext cx="992981" cy="8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171450"/>
            <a:ext cx="5600700" cy="571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857250"/>
            <a:ext cx="6172200" cy="3829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942537"/>
            <a:ext cx="1600200" cy="17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dirty="0" smtClean="0">
                <a:solidFill>
                  <a:schemeClr val="bg1"/>
                </a:solidFill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942537"/>
            <a:ext cx="2171700" cy="17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smtClean="0">
                <a:solidFill>
                  <a:schemeClr val="bg1"/>
                </a:solidFill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942537"/>
            <a:ext cx="1600200" cy="17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6878869-5E9A-E643-8F05-4B8AD2B4F49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71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925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Blip>
          <a:blip r:embed="rId15"/>
        </a:buBlip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519113" indent="-260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Blip>
          <a:blip r:embed="rId16"/>
        </a:buBlip>
        <a:defRPr sz="1950">
          <a:solidFill>
            <a:schemeClr val="tx1"/>
          </a:solidFill>
          <a:latin typeface="+mn-lt"/>
          <a:ea typeface="+mn-ea"/>
        </a:defRPr>
      </a:lvl2pPr>
      <a:lvl3pPr marL="740569" indent="-2202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Blip>
          <a:blip r:embed="rId17"/>
        </a:buBlip>
        <a:defRPr sz="1725">
          <a:solidFill>
            <a:schemeClr val="tx1"/>
          </a:solidFill>
          <a:latin typeface="+mn-lt"/>
          <a:ea typeface="+mn-ea"/>
        </a:defRPr>
      </a:lvl3pPr>
      <a:lvl4pPr marL="960835" indent="-2190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Blip>
          <a:blip r:embed="rId16"/>
        </a:buBlip>
        <a:defRPr sz="1500">
          <a:solidFill>
            <a:schemeClr val="tx1"/>
          </a:solidFill>
          <a:latin typeface="+mn-lt"/>
          <a:ea typeface="+mn-ea"/>
        </a:defRPr>
      </a:lvl4pPr>
      <a:lvl5pPr marL="11989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Blip>
          <a:blip r:embed="rId17"/>
        </a:buBlip>
        <a:defRPr sz="1500">
          <a:solidFill>
            <a:schemeClr val="tx1"/>
          </a:solidFill>
          <a:latin typeface="+mn-lt"/>
          <a:ea typeface="+mn-ea"/>
        </a:defRPr>
      </a:lvl5pPr>
      <a:lvl6pPr marL="15418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7"/>
        </a:buBlip>
        <a:defRPr sz="1500">
          <a:solidFill>
            <a:schemeClr val="tx1"/>
          </a:solidFill>
          <a:latin typeface="+mn-lt"/>
          <a:ea typeface="+mn-ea"/>
        </a:defRPr>
      </a:lvl6pPr>
      <a:lvl7pPr marL="18847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7"/>
        </a:buBlip>
        <a:defRPr sz="1500">
          <a:solidFill>
            <a:schemeClr val="tx1"/>
          </a:solidFill>
          <a:latin typeface="+mn-lt"/>
          <a:ea typeface="+mn-ea"/>
        </a:defRPr>
      </a:lvl7pPr>
      <a:lvl8pPr marL="22276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7"/>
        </a:buBlip>
        <a:defRPr sz="1500">
          <a:solidFill>
            <a:schemeClr val="tx1"/>
          </a:solidFill>
          <a:latin typeface="+mn-lt"/>
          <a:ea typeface="+mn-ea"/>
        </a:defRPr>
      </a:lvl8pPr>
      <a:lvl9pPr marL="25705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7"/>
        </a:buBlip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>
                <a:solidFill>
                  <a:srgbClr val="FFFFFF"/>
                </a:solidFill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>
                <a:solidFill>
                  <a:srgbClr val="FFFFFF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12412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ldsborough.me/cuda/ml/cudnn/c++/2017/10/01/14-37-23-convolutions_with_cudnn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/>
              <a:t>CUDA Libraries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793917"/>
            <a:ext cx="3429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cs typeface="Times New Roman" pitchFamily="18" charset="0"/>
              </a:rPr>
              <a:t>Slide credit:  Slides adapted from </a:t>
            </a:r>
          </a:p>
          <a:p>
            <a:r>
              <a:rPr lang="en-US" sz="800" dirty="0">
                <a:solidFill>
                  <a:schemeClr val="bg1"/>
                </a:solidFill>
                <a:cs typeface="Times New Roman" pitchFamily="18" charset="0"/>
              </a:rPr>
              <a:t>© David Kirk/NVIDIA and Wen-</a:t>
            </a:r>
            <a:r>
              <a:rPr lang="en-US" sz="800" dirty="0" err="1">
                <a:solidFill>
                  <a:schemeClr val="bg1"/>
                </a:solidFill>
                <a:cs typeface="Times New Roman" pitchFamily="18" charset="0"/>
              </a:rPr>
              <a:t>mei</a:t>
            </a:r>
            <a:r>
              <a:rPr lang="en-US" sz="800" dirty="0">
                <a:solidFill>
                  <a:schemeClr val="bg1"/>
                </a:solidFill>
                <a:cs typeface="Times New Roman" pitchFamily="18" charset="0"/>
              </a:rPr>
              <a:t> W. </a:t>
            </a:r>
            <a:r>
              <a:rPr lang="en-US" sz="800" dirty="0" err="1">
                <a:solidFill>
                  <a:schemeClr val="bg1"/>
                </a:solidFill>
                <a:cs typeface="Times New Roman" pitchFamily="18" charset="0"/>
              </a:rPr>
              <a:t>Hwu</a:t>
            </a:r>
            <a:r>
              <a:rPr lang="en-US" sz="800" dirty="0">
                <a:solidFill>
                  <a:schemeClr val="bg1"/>
                </a:solidFill>
                <a:cs typeface="Times New Roman" pitchFamily="18" charset="0"/>
              </a:rPr>
              <a:t>, 2007-2016</a:t>
            </a:r>
          </a:p>
        </p:txBody>
      </p:sp>
    </p:spTree>
    <p:extLst>
      <p:ext uri="{BB962C8B-B14F-4D97-AF65-F5344CB8AC3E}">
        <p14:creationId xmlns:p14="http://schemas.microsoft.com/office/powerpoint/2010/main" val="195232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Algebra / Math Libraries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53237"/>
            <a:ext cx="6172200" cy="3637075"/>
          </a:xfrm>
        </p:spPr>
      </p:pic>
      <p:sp>
        <p:nvSpPr>
          <p:cNvPr id="5" name="Rectangular Callout 4"/>
          <p:cNvSpPr/>
          <p:nvPr/>
        </p:nvSpPr>
        <p:spPr>
          <a:xfrm>
            <a:off x="3200400" y="1504950"/>
            <a:ext cx="1428750" cy="304800"/>
          </a:xfrm>
          <a:prstGeom prst="wedgeRectCallout">
            <a:avLst>
              <a:gd name="adj1" fmla="val -52701"/>
              <a:gd name="adj2" fmla="val 921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#include “</a:t>
            </a:r>
            <a:r>
              <a:rPr lang="en-US" sz="1400" dirty="0" err="1">
                <a:solidFill>
                  <a:schemeClr val="tx1"/>
                </a:solidFill>
              </a:rPr>
              <a:t>math.h</a:t>
            </a:r>
            <a:r>
              <a:rPr lang="en-US" sz="14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23037" y="720356"/>
            <a:ext cx="1600200" cy="304800"/>
          </a:xfrm>
          <a:prstGeom prst="wedgeRectCallout">
            <a:avLst>
              <a:gd name="adj1" fmla="val -7306"/>
              <a:gd name="adj2" fmla="val 1043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>
                <a:solidFill>
                  <a:schemeClr val="tx1"/>
                </a:solidFill>
              </a:rPr>
              <a:t>linear algebra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038600" y="2483366"/>
            <a:ext cx="2118094" cy="304800"/>
          </a:xfrm>
          <a:prstGeom prst="wedgeRectCallout">
            <a:avLst>
              <a:gd name="adj1" fmla="val -841"/>
              <a:gd name="adj2" fmla="val 1410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Algebraic Multigrid Solver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Signal, Image Processing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74173"/>
            <a:ext cx="6172200" cy="1795203"/>
          </a:xfrm>
        </p:spPr>
      </p:pic>
      <p:sp>
        <p:nvSpPr>
          <p:cNvPr id="6" name="Rectangular Callout 5"/>
          <p:cNvSpPr/>
          <p:nvPr/>
        </p:nvSpPr>
        <p:spPr>
          <a:xfrm>
            <a:off x="1828800" y="1352550"/>
            <a:ext cx="2133600" cy="445423"/>
          </a:xfrm>
          <a:prstGeom prst="wedgeRectCallout">
            <a:avLst>
              <a:gd name="adj1" fmla="val -841"/>
              <a:gd name="adj2" fmla="val 1410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Color Conversion, Filter</a:t>
            </a:r>
            <a:r>
              <a:rPr lang="en-US" sz="1400">
                <a:solidFill>
                  <a:schemeClr val="tx1"/>
                </a:solidFill>
              </a:rPr>
              <a:t>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JPEG, Transform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4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904313"/>
            <a:ext cx="6172200" cy="1734923"/>
          </a:xfrm>
        </p:spPr>
      </p:pic>
      <p:sp>
        <p:nvSpPr>
          <p:cNvPr id="5" name="Rectangular Callout 4"/>
          <p:cNvSpPr/>
          <p:nvPr/>
        </p:nvSpPr>
        <p:spPr>
          <a:xfrm>
            <a:off x="457200" y="3790950"/>
            <a:ext cx="2133600" cy="445423"/>
          </a:xfrm>
          <a:prstGeom prst="wedgeRectCallout">
            <a:avLst>
              <a:gd name="adj1" fmla="val -18532"/>
              <a:gd name="adj2" fmla="val -1203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Similar to MPI: Reduce,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Broadcast, etc.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2743200" y="1307176"/>
            <a:ext cx="2133600" cy="445423"/>
          </a:xfrm>
          <a:prstGeom prst="wedgeRectCallout">
            <a:avLst>
              <a:gd name="adj1" fmla="val -41206"/>
              <a:gd name="adj2" fmla="val 95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Page Rank, SSSP, SSWP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Graph Traversal primitives</a:t>
            </a:r>
          </a:p>
        </p:txBody>
      </p:sp>
    </p:spTree>
    <p:extLst>
      <p:ext uri="{BB962C8B-B14F-4D97-AF65-F5344CB8AC3E}">
        <p14:creationId xmlns:p14="http://schemas.microsoft.com/office/powerpoint/2010/main" val="2386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Libraries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47750"/>
            <a:ext cx="3848100" cy="14763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39"/>
            <a:ext cx="6858000" cy="19117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676400" y="1047750"/>
            <a:ext cx="2133600" cy="1447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2"/>
            <a:endCxn id="5" idx="0"/>
          </p:cNvCxnSpPr>
          <p:nvPr/>
        </p:nvCxnSpPr>
        <p:spPr>
          <a:xfrm>
            <a:off x="2743200" y="2495550"/>
            <a:ext cx="685800" cy="3333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developer.nvidia.com/sites/default/files/pictures/2018/trt-inference-server-diagram-1200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1950"/>
            <a:ext cx="3962400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Excellent tutorial here:</a:t>
            </a:r>
          </a:p>
          <a:p>
            <a:pPr lvl="1"/>
            <a:r>
              <a:rPr lang="en-US" dirty="0">
                <a:hlinkClick r:id="rId2"/>
              </a:rPr>
              <a:t>http://www.goldsborough.me/cuda/ml/cudnn/c++/2017/10/01/14-37-23-convolutions_with_cudnn/</a:t>
            </a:r>
            <a:endParaRPr lang="en-US" dirty="0"/>
          </a:p>
          <a:p>
            <a:r>
              <a:rPr lang="en-US" dirty="0"/>
              <a:t>Basic building blocks for DNNs</a:t>
            </a:r>
          </a:p>
          <a:p>
            <a:pPr lvl="1"/>
            <a:r>
              <a:rPr lang="en-US" dirty="0"/>
              <a:t>Convolution forward and backward, including cross-correlation</a:t>
            </a:r>
          </a:p>
          <a:p>
            <a:pPr lvl="1"/>
            <a:r>
              <a:rPr lang="en-US" dirty="0"/>
              <a:t>Pooling forward and backward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forward and backward</a:t>
            </a:r>
          </a:p>
          <a:p>
            <a:pPr lvl="1"/>
            <a:r>
              <a:rPr lang="en-US" dirty="0"/>
              <a:t>Neuron activations forward and backward:</a:t>
            </a:r>
          </a:p>
          <a:p>
            <a:pPr lvl="2"/>
            <a:r>
              <a:rPr lang="en-US" dirty="0"/>
              <a:t>Rectified linear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Sigmoid</a:t>
            </a:r>
          </a:p>
          <a:p>
            <a:pPr lvl="2"/>
            <a:r>
              <a:rPr lang="en-US" dirty="0"/>
              <a:t>Hyperbolic tangent (TANH)</a:t>
            </a:r>
          </a:p>
          <a:p>
            <a:pPr lvl="1"/>
            <a:r>
              <a:rPr lang="en-US" dirty="0"/>
              <a:t>Tensor transformation functions</a:t>
            </a:r>
          </a:p>
          <a:p>
            <a:pPr lvl="1"/>
            <a:r>
              <a:rPr lang="en-US" dirty="0"/>
              <a:t>LRN, LCN and batch normalization forward and backward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</a:t>
            </a:r>
            <a:r>
              <a:rPr lang="en-US" i="1" dirty="0"/>
              <a:t>single</a:t>
            </a:r>
            <a:r>
              <a:rPr lang="en-US" dirty="0"/>
              <a:t> convolution (Not a full network)</a:t>
            </a:r>
          </a:p>
          <a:p>
            <a:r>
              <a:rPr lang="en-US" dirty="0"/>
              <a:t>Create context</a:t>
            </a:r>
          </a:p>
          <a:p>
            <a:r>
              <a:rPr lang="en-US" dirty="0"/>
              <a:t>Describe Operands (input, output, kernel)</a:t>
            </a:r>
          </a:p>
          <a:p>
            <a:r>
              <a:rPr lang="en-US" dirty="0"/>
              <a:t>Describe Convolution Kernel</a:t>
            </a:r>
          </a:p>
          <a:p>
            <a:r>
              <a:rPr lang="en-US" dirty="0"/>
              <a:t>Allocate Memory</a:t>
            </a:r>
          </a:p>
          <a:p>
            <a:r>
              <a:rPr lang="en-US" dirty="0"/>
              <a:t>Perform Convolution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#include &lt;</a:t>
            </a:r>
            <a:r>
              <a:rPr lang="en-US" b="1" dirty="0" err="1">
                <a:solidFill>
                  <a:srgbClr val="DC4850"/>
                </a:solidFill>
              </a:rPr>
              <a:t>cudnn.h</a:t>
            </a:r>
            <a:r>
              <a:rPr lang="en-US" b="1" dirty="0">
                <a:solidFill>
                  <a:srgbClr val="DC4850"/>
                </a:solidFill>
              </a:rPr>
              <a:t>&gt;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DC38AB"/>
                </a:solidFill>
              </a:rPr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333333"/>
                </a:solidFill>
              </a:rPr>
              <a:t>main</a:t>
            </a:r>
            <a:r>
              <a:rPr lang="en-US" dirty="0"/>
              <a:t>(</a:t>
            </a:r>
            <a:r>
              <a:rPr lang="en-US" dirty="0" err="1">
                <a:solidFill>
                  <a:srgbClr val="DC38AB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>
                <a:solidFill>
                  <a:srgbClr val="DC38AB"/>
                </a:solidFill>
              </a:rPr>
              <a:t>char</a:t>
            </a:r>
            <a:r>
              <a:rPr lang="en-US" dirty="0"/>
              <a:t> </a:t>
            </a:r>
            <a:r>
              <a:rPr lang="en-US" dirty="0" err="1">
                <a:solidFill>
                  <a:srgbClr val="DC38AB"/>
                </a:solidFill>
              </a:rPr>
              <a:t>const</a:t>
            </a:r>
            <a:r>
              <a:rPr lang="en-US" dirty="0"/>
              <a:t> *</a:t>
            </a:r>
            <a:r>
              <a:rPr lang="en-US" dirty="0" err="1"/>
              <a:t>argv</a:t>
            </a:r>
            <a:r>
              <a:rPr lang="en-US" dirty="0"/>
              <a:t>[]) { 	</a:t>
            </a:r>
            <a:r>
              <a:rPr lang="en-US" dirty="0" err="1"/>
              <a:t>cudnnHandle_t</a:t>
            </a:r>
            <a:r>
              <a:rPr lang="en-US" dirty="0"/>
              <a:t> </a:t>
            </a:r>
            <a:r>
              <a:rPr lang="en-US" dirty="0" err="1"/>
              <a:t>cudnn</a:t>
            </a:r>
            <a:r>
              <a:rPr lang="en-US" dirty="0"/>
              <a:t>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checkCUDNN</a:t>
            </a:r>
            <a:r>
              <a:rPr lang="en-US" dirty="0"/>
              <a:t>(</a:t>
            </a:r>
            <a:r>
              <a:rPr lang="en-US" dirty="0" err="1"/>
              <a:t>cudnnCreate</a:t>
            </a:r>
            <a:r>
              <a:rPr lang="en-US" dirty="0"/>
              <a:t>(&amp;</a:t>
            </a:r>
            <a:r>
              <a:rPr lang="en-US" dirty="0" err="1"/>
              <a:t>cudnn</a:t>
            </a:r>
            <a:r>
              <a:rPr lang="en-US" dirty="0"/>
              <a:t>));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#define </a:t>
            </a:r>
            <a:r>
              <a:rPr lang="en-US" b="1" dirty="0" err="1">
                <a:solidFill>
                  <a:srgbClr val="DC4850"/>
                </a:solidFill>
              </a:rPr>
              <a:t>checkCUDNN</a:t>
            </a:r>
            <a:r>
              <a:rPr lang="en-US" b="1" dirty="0">
                <a:solidFill>
                  <a:srgbClr val="DC4850"/>
                </a:solidFill>
              </a:rPr>
              <a:t>(expression) 	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{				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	</a:t>
            </a:r>
            <a:r>
              <a:rPr lang="en-US" b="1" dirty="0" err="1">
                <a:solidFill>
                  <a:srgbClr val="DC4850"/>
                </a:solidFill>
              </a:rPr>
              <a:t>cudnnStatus_t</a:t>
            </a:r>
            <a:r>
              <a:rPr lang="en-US" b="1" dirty="0">
                <a:solidFill>
                  <a:srgbClr val="DC4850"/>
                </a:solidFill>
              </a:rPr>
              <a:t> status = (expression); 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      if (status != CUDNN_STATUS_SUCCESS) { 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	</a:t>
            </a:r>
            <a:r>
              <a:rPr lang="en-US" b="1" dirty="0" err="1">
                <a:solidFill>
                  <a:srgbClr val="DC4850"/>
                </a:solidFill>
              </a:rPr>
              <a:t>std</a:t>
            </a:r>
            <a:r>
              <a:rPr lang="en-US" b="1" dirty="0">
                <a:solidFill>
                  <a:srgbClr val="DC4850"/>
                </a:solidFill>
              </a:rPr>
              <a:t>::</a:t>
            </a:r>
            <a:r>
              <a:rPr lang="en-US" b="1" dirty="0" err="1">
                <a:solidFill>
                  <a:srgbClr val="DC4850"/>
                </a:solidFill>
              </a:rPr>
              <a:t>cerr</a:t>
            </a:r>
            <a:r>
              <a:rPr lang="en-US" b="1" dirty="0">
                <a:solidFill>
                  <a:srgbClr val="DC4850"/>
                </a:solidFill>
              </a:rPr>
              <a:t> &lt;&lt; "Error on line "&lt;&lt; __LINE__ &lt;&lt; ": " 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	&lt;&lt; </a:t>
            </a:r>
            <a:r>
              <a:rPr lang="en-US" b="1" dirty="0" err="1">
                <a:solidFill>
                  <a:srgbClr val="DC4850"/>
                </a:solidFill>
              </a:rPr>
              <a:t>cudnnGetErrorString</a:t>
            </a:r>
            <a:r>
              <a:rPr lang="en-US" b="1" dirty="0">
                <a:solidFill>
                  <a:srgbClr val="DC4850"/>
                </a:solidFill>
              </a:rPr>
              <a:t>(status) &lt;&lt; </a:t>
            </a:r>
            <a:r>
              <a:rPr lang="en-US" b="1" dirty="0" err="1">
                <a:solidFill>
                  <a:srgbClr val="DC4850"/>
                </a:solidFill>
              </a:rPr>
              <a:t>std</a:t>
            </a:r>
            <a:r>
              <a:rPr lang="en-US" b="1" dirty="0">
                <a:solidFill>
                  <a:srgbClr val="DC4850"/>
                </a:solidFill>
              </a:rPr>
              <a:t>::</a:t>
            </a:r>
            <a:r>
              <a:rPr lang="en-US" b="1" dirty="0" err="1">
                <a:solidFill>
                  <a:srgbClr val="DC4850"/>
                </a:solidFill>
              </a:rPr>
              <a:t>endl</a:t>
            </a:r>
            <a:r>
              <a:rPr lang="en-US" b="1" dirty="0">
                <a:solidFill>
                  <a:srgbClr val="DC4850"/>
                </a:solidFill>
              </a:rPr>
              <a:t>; 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	</a:t>
            </a:r>
            <a:r>
              <a:rPr lang="en-US" b="1" dirty="0" err="1">
                <a:solidFill>
                  <a:srgbClr val="DC4850"/>
                </a:solidFill>
              </a:rPr>
              <a:t>std</a:t>
            </a:r>
            <a:r>
              <a:rPr lang="en-US" b="1" dirty="0">
                <a:solidFill>
                  <a:srgbClr val="DC4850"/>
                </a:solidFill>
              </a:rPr>
              <a:t>::exit(EXIT_FAILURE); 	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      } 						\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C4850"/>
                </a:solidFill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Operands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cudnnTensorDescriptor_t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input_descriptor</a:t>
            </a:r>
            <a:r>
              <a:rPr lang="en-US" dirty="0"/>
              <a:t>; </a:t>
            </a:r>
            <a:r>
              <a:rPr lang="en-US" dirty="0" err="1"/>
              <a:t>checkCUDNN</a:t>
            </a:r>
            <a:r>
              <a:rPr lang="en-US" dirty="0"/>
              <a:t>(</a:t>
            </a:r>
            <a:r>
              <a:rPr lang="en-US" dirty="0" err="1"/>
              <a:t>cudnnCreateTensorDescriptor</a:t>
            </a:r>
            <a:r>
              <a:rPr lang="en-US" dirty="0"/>
              <a:t>(&amp;</a:t>
            </a:r>
            <a:r>
              <a:rPr lang="en-US" dirty="0" err="1">
                <a:solidFill>
                  <a:srgbClr val="FF0000"/>
                </a:solidFill>
              </a:rPr>
              <a:t>input_descriptor</a:t>
            </a:r>
            <a:r>
              <a:rPr lang="en-US" dirty="0"/>
              <a:t>)); </a:t>
            </a:r>
            <a:r>
              <a:rPr lang="en-US" dirty="0" err="1"/>
              <a:t>checkCUDNN</a:t>
            </a:r>
            <a:r>
              <a:rPr lang="en-US" dirty="0"/>
              <a:t>(cudnnSetTensor4dDescriptor(</a:t>
            </a:r>
            <a:r>
              <a:rPr lang="en-US" dirty="0" err="1">
                <a:solidFill>
                  <a:srgbClr val="FF0000"/>
                </a:solidFill>
              </a:rPr>
              <a:t>input_descriptor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/*format=*/</a:t>
            </a:r>
            <a:r>
              <a:rPr lang="en-US" dirty="0"/>
              <a:t>CUDNN_TENSOR_NHWC,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dataType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/>
              <a:t>CUDNN_DATA_FLOAT,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batch_size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/*channels=*/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image_height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 err="1"/>
              <a:t>image.rows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image_width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 err="1"/>
              <a:t>image.cols</a:t>
            </a:r>
            <a:r>
              <a:rPr lang="en-US" dirty="0"/>
              <a:t>));</a:t>
            </a:r>
          </a:p>
          <a:p>
            <a:r>
              <a:rPr lang="en-US" dirty="0" err="1"/>
              <a:t>cudnnTensorDescriptor_t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output_descriptor</a:t>
            </a:r>
            <a:r>
              <a:rPr lang="en-US" dirty="0"/>
              <a:t>; </a:t>
            </a:r>
            <a:r>
              <a:rPr lang="en-US" dirty="0" err="1"/>
              <a:t>checkCUDNN</a:t>
            </a:r>
            <a:r>
              <a:rPr lang="en-US" dirty="0"/>
              <a:t>(</a:t>
            </a:r>
            <a:r>
              <a:rPr lang="en-US" dirty="0" err="1"/>
              <a:t>cudnnCreateTensorDescriptor</a:t>
            </a:r>
            <a:r>
              <a:rPr lang="en-US" dirty="0"/>
              <a:t>(&amp;</a:t>
            </a:r>
            <a:r>
              <a:rPr lang="en-US" dirty="0" err="1">
                <a:solidFill>
                  <a:srgbClr val="FF0000"/>
                </a:solidFill>
              </a:rPr>
              <a:t>output_descriptor</a:t>
            </a:r>
            <a:r>
              <a:rPr lang="en-US" dirty="0"/>
              <a:t>)); </a:t>
            </a:r>
            <a:r>
              <a:rPr lang="en-US" dirty="0" err="1"/>
              <a:t>checkCUDNN</a:t>
            </a:r>
            <a:r>
              <a:rPr lang="en-US" dirty="0"/>
              <a:t>(cudnnSetTensor4dDescriptor(</a:t>
            </a:r>
            <a:r>
              <a:rPr lang="en-US" dirty="0" err="1">
                <a:solidFill>
                  <a:srgbClr val="FF0000"/>
                </a:solidFill>
              </a:rPr>
              <a:t>output_descriptor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/*format=*/</a:t>
            </a:r>
            <a:r>
              <a:rPr lang="en-US" dirty="0"/>
              <a:t>CUDNN_TENSOR_NHWC,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dataType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/>
              <a:t>CUDNN_DATA_FLOAT,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batch_size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/*channels=*/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image_height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 err="1"/>
              <a:t>image.rows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image_width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 err="1"/>
              <a:t>image.cols</a:t>
            </a:r>
            <a:r>
              <a:rPr lang="en-US" dirty="0"/>
              <a:t>));</a:t>
            </a:r>
          </a:p>
          <a:p>
            <a:r>
              <a:rPr lang="en-US" dirty="0" err="1"/>
              <a:t>cudnnFilterDescriptor_t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kernel_descriptor</a:t>
            </a:r>
            <a:r>
              <a:rPr lang="en-US" dirty="0"/>
              <a:t>; (This is the mask)   </a:t>
            </a:r>
            <a:r>
              <a:rPr lang="en-US" dirty="0" err="1"/>
              <a:t>checkCUDNN</a:t>
            </a:r>
            <a:r>
              <a:rPr lang="en-US" dirty="0"/>
              <a:t>(</a:t>
            </a:r>
            <a:r>
              <a:rPr lang="en-US" dirty="0" err="1"/>
              <a:t>cudnnCreateFilterDescriptor</a:t>
            </a:r>
            <a:r>
              <a:rPr lang="en-US" dirty="0"/>
              <a:t>(&amp;</a:t>
            </a:r>
            <a:r>
              <a:rPr lang="en-US" dirty="0" err="1">
                <a:solidFill>
                  <a:srgbClr val="FF0000"/>
                </a:solidFill>
              </a:rPr>
              <a:t>kernel_descriptor</a:t>
            </a:r>
            <a:r>
              <a:rPr lang="en-US" dirty="0"/>
              <a:t>)); </a:t>
            </a:r>
            <a:r>
              <a:rPr lang="en-US" dirty="0" err="1"/>
              <a:t>checkCUDNN</a:t>
            </a:r>
            <a:r>
              <a:rPr lang="en-US" dirty="0"/>
              <a:t>(cudnnSetFilter4dDescriptor(</a:t>
            </a:r>
            <a:r>
              <a:rPr lang="en-US" dirty="0" err="1">
                <a:solidFill>
                  <a:srgbClr val="FF0000"/>
                </a:solidFill>
              </a:rPr>
              <a:t>kernel_descriptor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dataType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/>
              <a:t>CUDNN_DATA_FLOAT, 				</a:t>
            </a:r>
            <a:r>
              <a:rPr lang="en-US" dirty="0">
                <a:solidFill>
                  <a:srgbClr val="8B8B8B"/>
                </a:solidFill>
              </a:rPr>
              <a:t>/*format=*/</a:t>
            </a:r>
            <a:r>
              <a:rPr lang="en-US" dirty="0"/>
              <a:t>CUDNN_TENSOR_NCHW,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out_channels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in_channels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kernel_height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kernel_width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3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95894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cudnnConvolutionDescriptor_t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convolution_descriptor</a:t>
            </a:r>
            <a:r>
              <a:rPr lang="en-US" dirty="0"/>
              <a:t>; </a:t>
            </a:r>
            <a:r>
              <a:rPr lang="en-US" dirty="0" err="1"/>
              <a:t>checkCUDNN</a:t>
            </a:r>
            <a:r>
              <a:rPr lang="en-US" dirty="0"/>
              <a:t>(</a:t>
            </a:r>
            <a:r>
              <a:rPr lang="en-US" dirty="0" err="1"/>
              <a:t>cudnnCreateConvolutionDescriptor</a:t>
            </a:r>
            <a:r>
              <a:rPr lang="en-US" dirty="0"/>
              <a:t>(&amp;</a:t>
            </a:r>
            <a:r>
              <a:rPr lang="en-US" dirty="0" err="1">
                <a:solidFill>
                  <a:srgbClr val="FF0000"/>
                </a:solidFill>
              </a:rPr>
              <a:t>convolution_descriptor</a:t>
            </a:r>
            <a:r>
              <a:rPr lang="en-US" dirty="0"/>
              <a:t>)); </a:t>
            </a:r>
            <a:r>
              <a:rPr lang="en-US" dirty="0" err="1"/>
              <a:t>checkCUDNN</a:t>
            </a:r>
            <a:r>
              <a:rPr lang="en-US" dirty="0"/>
              <a:t>(cudnnSetConvolution2dDescriptor(</a:t>
            </a:r>
            <a:r>
              <a:rPr lang="en-US" dirty="0" err="1">
                <a:solidFill>
                  <a:srgbClr val="FF0000"/>
                </a:solidFill>
              </a:rPr>
              <a:t>convolution_descriptor</a:t>
            </a:r>
            <a:r>
              <a:rPr lang="en-US" dirty="0"/>
              <a:t>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pad_height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pad_width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vertical_stride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horizontal_stride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dilation_height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dilation_width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1</a:t>
            </a:r>
            <a:r>
              <a:rPr lang="en-US" dirty="0"/>
              <a:t>, 					</a:t>
            </a:r>
            <a:r>
              <a:rPr lang="en-US" dirty="0">
                <a:solidFill>
                  <a:srgbClr val="8B8B8B"/>
                </a:solidFill>
              </a:rPr>
              <a:t>/*mode=*/</a:t>
            </a:r>
            <a:r>
              <a:rPr lang="en-US" dirty="0"/>
              <a:t>CUDNN_CROSS_CORRELATION, 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computeType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/>
              <a:t>CUDNN_DATA_FLOAT));</a:t>
            </a:r>
          </a:p>
          <a:p>
            <a:r>
              <a:rPr lang="en-US" dirty="0" err="1"/>
              <a:t>cudnnConvolutionFwdAlgo_t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convolution_algorithm</a:t>
            </a:r>
            <a:r>
              <a:rPr lang="en-US" dirty="0"/>
              <a:t>; </a:t>
            </a:r>
            <a:br>
              <a:rPr lang="en-US" dirty="0"/>
            </a:br>
            <a:r>
              <a:rPr lang="en-US" dirty="0" err="1"/>
              <a:t>checkCUDNN</a:t>
            </a:r>
            <a:r>
              <a:rPr lang="en-US" dirty="0"/>
              <a:t>( </a:t>
            </a:r>
            <a:r>
              <a:rPr lang="en-US" dirty="0" err="1"/>
              <a:t>cudnnGetConvolutionForwardAlgorithm</a:t>
            </a:r>
            <a:r>
              <a:rPr lang="en-US" dirty="0"/>
              <a:t>(</a:t>
            </a:r>
            <a:r>
              <a:rPr lang="en-US" dirty="0" err="1"/>
              <a:t>cudnn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input_descriptor</a:t>
            </a:r>
            <a:r>
              <a:rPr lang="en-US" dirty="0"/>
              <a:t>, 					</a:t>
            </a:r>
            <a:r>
              <a:rPr lang="en-US" dirty="0" err="1">
                <a:solidFill>
                  <a:srgbClr val="FF0000"/>
                </a:solidFill>
              </a:rPr>
              <a:t>kernel_descriptor</a:t>
            </a:r>
            <a:r>
              <a:rPr lang="en-US" dirty="0"/>
              <a:t>, 					</a:t>
            </a:r>
            <a:r>
              <a:rPr lang="en-US" dirty="0" err="1">
                <a:solidFill>
                  <a:srgbClr val="FF0000"/>
                </a:solidFill>
              </a:rPr>
              <a:t>convolution_descriptor</a:t>
            </a:r>
            <a:r>
              <a:rPr lang="en-US" dirty="0"/>
              <a:t>, 					</a:t>
            </a:r>
            <a:r>
              <a:rPr lang="en-US" dirty="0" err="1">
                <a:solidFill>
                  <a:srgbClr val="FF0000"/>
                </a:solidFill>
              </a:rPr>
              <a:t>output_descriptor</a:t>
            </a:r>
            <a:r>
              <a:rPr lang="en-US" dirty="0"/>
              <a:t>, 			CUDNN_CONVOLUTION_FWD_PREFER_FASTEST, 				</a:t>
            </a:r>
            <a:r>
              <a:rPr lang="en-US" dirty="0">
                <a:solidFill>
                  <a:srgbClr val="8B8B8B"/>
                </a:solidFill>
              </a:rPr>
              <a:t>/*</a:t>
            </a:r>
            <a:r>
              <a:rPr lang="en-US" dirty="0" err="1">
                <a:solidFill>
                  <a:srgbClr val="8B8B8B"/>
                </a:solidFill>
              </a:rPr>
              <a:t>memoryLimitInBytes</a:t>
            </a:r>
            <a:r>
              <a:rPr lang="en-US" dirty="0">
                <a:solidFill>
                  <a:srgbClr val="8B8B8B"/>
                </a:solidFill>
              </a:rPr>
              <a:t>=*/</a:t>
            </a:r>
            <a:r>
              <a:rPr lang="en-US" dirty="0">
                <a:solidFill>
                  <a:srgbClr val="F10002"/>
                </a:solidFill>
              </a:rPr>
              <a:t>0</a:t>
            </a:r>
            <a:r>
              <a:rPr lang="en-US" dirty="0"/>
              <a:t>, 				&amp;</a:t>
            </a:r>
            <a:r>
              <a:rPr lang="en-US" dirty="0" err="1">
                <a:solidFill>
                  <a:srgbClr val="FF0000"/>
                </a:solidFill>
              </a:rPr>
              <a:t>convolution_algorithm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500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C7AE-5968-4B4D-9D38-9FAC6A31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EE6C-E5ED-49B1-88E6-31AD7007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do I need?</a:t>
            </a:r>
          </a:p>
          <a:p>
            <a:r>
              <a:rPr lang="en-US" sz="1400" dirty="0" err="1">
                <a:solidFill>
                  <a:srgbClr val="DC38AB"/>
                </a:solidFill>
              </a:rPr>
              <a:t>size_t</a:t>
            </a:r>
            <a:r>
              <a:rPr lang="en-US" sz="1400" dirty="0"/>
              <a:t> </a:t>
            </a:r>
            <a:r>
              <a:rPr lang="en-US" sz="1400" dirty="0" err="1"/>
              <a:t>workspace_bytes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10002"/>
                </a:solidFill>
              </a:rPr>
              <a:t>0</a:t>
            </a:r>
            <a:r>
              <a:rPr lang="en-US" sz="1400" dirty="0"/>
              <a:t>; </a:t>
            </a:r>
            <a:r>
              <a:rPr lang="en-US" sz="1400" dirty="0" err="1"/>
              <a:t>checkCUDNN</a:t>
            </a:r>
            <a:r>
              <a:rPr lang="en-US" sz="1400" dirty="0"/>
              <a:t>(</a:t>
            </a:r>
            <a:r>
              <a:rPr lang="en-US" sz="1400" dirty="0" err="1"/>
              <a:t>cudnnGetConvolutionForwardWorkspaceSize</a:t>
            </a:r>
            <a:r>
              <a:rPr lang="en-US" sz="1400" dirty="0"/>
              <a:t>(</a:t>
            </a:r>
            <a:r>
              <a:rPr lang="en-US" sz="1400" dirty="0" err="1"/>
              <a:t>cudnn</a:t>
            </a:r>
            <a:r>
              <a:rPr lang="en-US" sz="1400" dirty="0"/>
              <a:t>, 				</a:t>
            </a:r>
            <a:r>
              <a:rPr lang="en-US" sz="1400" dirty="0" err="1"/>
              <a:t>input_descriptor</a:t>
            </a:r>
            <a:r>
              <a:rPr lang="en-US" sz="1400" dirty="0"/>
              <a:t>, 					</a:t>
            </a:r>
            <a:r>
              <a:rPr lang="en-US" sz="1400" dirty="0" err="1"/>
              <a:t>kernel_descriptor</a:t>
            </a:r>
            <a:r>
              <a:rPr lang="en-US" sz="1400" dirty="0"/>
              <a:t>, 					</a:t>
            </a:r>
            <a:r>
              <a:rPr lang="en-US" sz="1400" dirty="0" err="1"/>
              <a:t>convolution_descriptor</a:t>
            </a:r>
            <a:r>
              <a:rPr lang="en-US" sz="1400" dirty="0"/>
              <a:t>, 				</a:t>
            </a:r>
            <a:r>
              <a:rPr lang="en-US" sz="1400" dirty="0" err="1"/>
              <a:t>output_descriptor</a:t>
            </a:r>
            <a:r>
              <a:rPr lang="en-US" sz="1400" dirty="0"/>
              <a:t>, 					</a:t>
            </a:r>
            <a:r>
              <a:rPr lang="en-US" sz="1400" dirty="0" err="1"/>
              <a:t>convolution_algorithm</a:t>
            </a:r>
            <a:r>
              <a:rPr lang="en-US" sz="1400" dirty="0"/>
              <a:t>, 					&amp;</a:t>
            </a:r>
            <a:r>
              <a:rPr lang="en-US" sz="1400" dirty="0" err="1"/>
              <a:t>workspace_bytes</a:t>
            </a:r>
            <a:r>
              <a:rPr lang="en-US" sz="1400" dirty="0"/>
              <a:t>)); </a:t>
            </a:r>
            <a:br>
              <a:rPr lang="en-US" sz="1400" dirty="0"/>
            </a:br>
            <a:r>
              <a:rPr lang="en-US" sz="1400" dirty="0" err="1"/>
              <a:t>std</a:t>
            </a:r>
            <a:r>
              <a:rPr lang="en-US" sz="1400" dirty="0"/>
              <a:t>::</a:t>
            </a:r>
            <a:r>
              <a:rPr lang="en-US" sz="1400" dirty="0" err="1"/>
              <a:t>cerr</a:t>
            </a:r>
            <a:r>
              <a:rPr lang="en-US" sz="1400" dirty="0"/>
              <a:t> &lt;&lt; </a:t>
            </a:r>
            <a:r>
              <a:rPr lang="en-US" sz="1400" dirty="0">
                <a:solidFill>
                  <a:srgbClr val="4BD74C"/>
                </a:solidFill>
              </a:rPr>
              <a:t>"Workspace size: "</a:t>
            </a:r>
            <a:r>
              <a:rPr lang="en-US" sz="1400" dirty="0"/>
              <a:t> &lt;&lt; (</a:t>
            </a:r>
            <a:r>
              <a:rPr lang="en-US" sz="1400" dirty="0" err="1"/>
              <a:t>workspace_bytes</a:t>
            </a:r>
            <a:r>
              <a:rPr lang="en-US" sz="1400" dirty="0"/>
              <a:t> / 1048576.0) &lt;&lt; </a:t>
            </a:r>
            <a:r>
              <a:rPr lang="en-US" sz="1400" dirty="0">
                <a:solidFill>
                  <a:srgbClr val="4BD74C"/>
                </a:solidFill>
              </a:rPr>
              <a:t>"MB"</a:t>
            </a:r>
            <a:r>
              <a:rPr lang="en-US" sz="1400" dirty="0"/>
              <a:t> &lt;&lt; </a:t>
            </a:r>
            <a:r>
              <a:rPr lang="en-US" sz="1400" dirty="0" err="1"/>
              <a:t>std</a:t>
            </a:r>
            <a:r>
              <a:rPr lang="en-US" sz="1400" dirty="0"/>
              <a:t>::</a:t>
            </a:r>
            <a:r>
              <a:rPr lang="en-US" sz="1400" dirty="0" err="1"/>
              <a:t>endl</a:t>
            </a:r>
            <a:r>
              <a:rPr lang="en-US" sz="1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915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Allocate Workspace</a:t>
            </a:r>
          </a:p>
          <a:p>
            <a:pPr lvl="1"/>
            <a:r>
              <a:rPr lang="en-US" dirty="0">
                <a:solidFill>
                  <a:srgbClr val="DC38AB"/>
                </a:solidFill>
              </a:rPr>
              <a:t>void</a:t>
            </a:r>
            <a:r>
              <a:rPr lang="en-US" dirty="0"/>
              <a:t>* </a:t>
            </a:r>
            <a:r>
              <a:rPr lang="en-US" dirty="0" err="1"/>
              <a:t>d_workspace</a:t>
            </a:r>
            <a:r>
              <a:rPr lang="en-US" dirty="0"/>
              <a:t>{</a:t>
            </a:r>
            <a:r>
              <a:rPr lang="en-US" dirty="0" err="1">
                <a:solidFill>
                  <a:srgbClr val="10A2E6"/>
                </a:solidFill>
              </a:rPr>
              <a:t>nullptr</a:t>
            </a:r>
            <a:r>
              <a:rPr lang="en-US" dirty="0"/>
              <a:t>}; </a:t>
            </a:r>
            <a:br>
              <a:rPr lang="en-US" dirty="0"/>
            </a:br>
            <a:r>
              <a:rPr lang="en-US" dirty="0" err="1"/>
              <a:t>cudaMalloc</a:t>
            </a:r>
            <a:r>
              <a:rPr lang="en-US" dirty="0"/>
              <a:t>(&amp;</a:t>
            </a:r>
            <a:r>
              <a:rPr lang="en-US" dirty="0" err="1"/>
              <a:t>d_workspace</a:t>
            </a:r>
            <a:r>
              <a:rPr lang="en-US" dirty="0"/>
              <a:t>, </a:t>
            </a:r>
            <a:r>
              <a:rPr lang="en-US" dirty="0" err="1"/>
              <a:t>workspace_bytes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Allocate Image</a:t>
            </a:r>
          </a:p>
          <a:p>
            <a:pPr lvl="1"/>
            <a:r>
              <a:rPr lang="en-US" dirty="0" err="1">
                <a:solidFill>
                  <a:srgbClr val="DC38AB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image_bytes</a:t>
            </a:r>
            <a:r>
              <a:rPr lang="en-US" dirty="0"/>
              <a:t> = </a:t>
            </a:r>
            <a:r>
              <a:rPr lang="en-US" dirty="0" err="1"/>
              <a:t>batch_size</a:t>
            </a:r>
            <a:r>
              <a:rPr lang="en-US" dirty="0"/>
              <a:t> * channels * height * width * </a:t>
            </a:r>
            <a:r>
              <a:rPr lang="en-US" dirty="0" err="1">
                <a:solidFill>
                  <a:srgbClr val="DC38AB"/>
                </a:solidFill>
              </a:rPr>
              <a:t>sizeof</a:t>
            </a:r>
            <a:r>
              <a:rPr lang="en-US" dirty="0"/>
              <a:t>(</a:t>
            </a:r>
            <a:r>
              <a:rPr lang="en-US" dirty="0">
                <a:solidFill>
                  <a:srgbClr val="DC38AB"/>
                </a:solidFill>
              </a:rPr>
              <a:t>float</a:t>
            </a:r>
            <a:r>
              <a:rPr lang="en-US" dirty="0"/>
              <a:t>); </a:t>
            </a:r>
            <a:br>
              <a:rPr lang="en-US" dirty="0"/>
            </a:br>
            <a:r>
              <a:rPr lang="en-US" dirty="0">
                <a:solidFill>
                  <a:srgbClr val="DC38AB"/>
                </a:solidFill>
              </a:rPr>
              <a:t>float</a:t>
            </a:r>
            <a:r>
              <a:rPr lang="en-US" dirty="0"/>
              <a:t>* </a:t>
            </a:r>
            <a:r>
              <a:rPr lang="en-US" dirty="0" err="1"/>
              <a:t>d_input</a:t>
            </a:r>
            <a:r>
              <a:rPr lang="en-US" dirty="0"/>
              <a:t>{</a:t>
            </a:r>
            <a:r>
              <a:rPr lang="en-US" dirty="0" err="1">
                <a:solidFill>
                  <a:srgbClr val="10A2E6"/>
                </a:solidFill>
              </a:rPr>
              <a:t>nullptr</a:t>
            </a:r>
            <a:r>
              <a:rPr lang="en-US" dirty="0"/>
              <a:t>}; </a:t>
            </a:r>
            <a:br>
              <a:rPr lang="en-US" dirty="0"/>
            </a:br>
            <a:r>
              <a:rPr lang="en-US" dirty="0" err="1"/>
              <a:t>cudaMalloc</a:t>
            </a:r>
            <a:r>
              <a:rPr lang="en-US" dirty="0"/>
              <a:t>(&amp;</a:t>
            </a:r>
            <a:r>
              <a:rPr lang="en-US" dirty="0" err="1"/>
              <a:t>d_input</a:t>
            </a:r>
            <a:r>
              <a:rPr lang="en-US" dirty="0"/>
              <a:t>, </a:t>
            </a:r>
            <a:r>
              <a:rPr lang="en-US" dirty="0" err="1"/>
              <a:t>image_bytes</a:t>
            </a:r>
            <a:r>
              <a:rPr lang="en-US" dirty="0"/>
              <a:t>); </a:t>
            </a:r>
            <a:r>
              <a:rPr lang="en-US" dirty="0" err="1"/>
              <a:t>cudaMemcpy</a:t>
            </a:r>
            <a:r>
              <a:rPr lang="en-US" dirty="0"/>
              <a:t>(</a:t>
            </a:r>
            <a:r>
              <a:rPr lang="en-US" dirty="0" err="1"/>
              <a:t>d_input</a:t>
            </a:r>
            <a:r>
              <a:rPr lang="en-US" dirty="0"/>
              <a:t>, </a:t>
            </a:r>
            <a:r>
              <a:rPr lang="en-US" dirty="0" err="1"/>
              <a:t>image.ptr</a:t>
            </a:r>
            <a:r>
              <a:rPr lang="en-US" dirty="0"/>
              <a:t>&lt;</a:t>
            </a:r>
            <a:r>
              <a:rPr lang="en-US" dirty="0">
                <a:solidFill>
                  <a:srgbClr val="DC38AB"/>
                </a:solidFill>
              </a:rPr>
              <a:t>float</a:t>
            </a:r>
            <a:r>
              <a:rPr lang="en-US" dirty="0"/>
              <a:t>&gt;(</a:t>
            </a:r>
            <a:r>
              <a:rPr lang="en-US" dirty="0">
                <a:solidFill>
                  <a:srgbClr val="F10002"/>
                </a:solidFill>
              </a:rPr>
              <a:t>0</a:t>
            </a:r>
            <a:r>
              <a:rPr lang="en-US" dirty="0"/>
              <a:t>), 			</a:t>
            </a:r>
            <a:r>
              <a:rPr lang="en-US" dirty="0" err="1"/>
              <a:t>image_bytes</a:t>
            </a:r>
            <a:r>
              <a:rPr lang="en-US" dirty="0"/>
              <a:t>, 					</a:t>
            </a:r>
            <a:r>
              <a:rPr lang="en-US" dirty="0" err="1"/>
              <a:t>cudaMemcpyHostToDevice</a:t>
            </a:r>
            <a:r>
              <a:rPr lang="en-US" dirty="0"/>
              <a:t>);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rgbClr val="DC38AB"/>
                </a:solidFill>
              </a:rPr>
              <a:t>float</a:t>
            </a:r>
            <a:r>
              <a:rPr lang="en-US" dirty="0"/>
              <a:t>* </a:t>
            </a:r>
            <a:r>
              <a:rPr lang="en-US" dirty="0" err="1"/>
              <a:t>d_output</a:t>
            </a:r>
            <a:r>
              <a:rPr lang="en-US" dirty="0"/>
              <a:t>{</a:t>
            </a:r>
            <a:r>
              <a:rPr lang="en-US" dirty="0" err="1">
                <a:solidFill>
                  <a:srgbClr val="10A2E6"/>
                </a:solidFill>
              </a:rPr>
              <a:t>nullptr</a:t>
            </a:r>
            <a:r>
              <a:rPr lang="en-US" dirty="0"/>
              <a:t>}; </a:t>
            </a:r>
            <a:br>
              <a:rPr lang="en-US" dirty="0"/>
            </a:br>
            <a:r>
              <a:rPr lang="en-US" dirty="0" err="1"/>
              <a:t>cudaMalloc</a:t>
            </a:r>
            <a:r>
              <a:rPr lang="en-US" dirty="0"/>
              <a:t>(&amp;</a:t>
            </a:r>
            <a:r>
              <a:rPr lang="en-US" dirty="0" err="1"/>
              <a:t>d_output</a:t>
            </a:r>
            <a:r>
              <a:rPr lang="en-US" dirty="0"/>
              <a:t>, </a:t>
            </a:r>
            <a:r>
              <a:rPr lang="en-US" dirty="0" err="1"/>
              <a:t>image_bytes</a:t>
            </a:r>
            <a:r>
              <a:rPr lang="en-US" dirty="0"/>
              <a:t>); </a:t>
            </a:r>
            <a:r>
              <a:rPr lang="en-US" dirty="0" err="1"/>
              <a:t>cudaMemset</a:t>
            </a:r>
            <a:r>
              <a:rPr lang="en-US" dirty="0"/>
              <a:t>(</a:t>
            </a:r>
            <a:r>
              <a:rPr lang="en-US" dirty="0" err="1"/>
              <a:t>d_output</a:t>
            </a:r>
            <a:r>
              <a:rPr lang="en-US" dirty="0"/>
              <a:t>, </a:t>
            </a:r>
            <a:r>
              <a:rPr lang="en-US" dirty="0">
                <a:solidFill>
                  <a:srgbClr val="F10002"/>
                </a:solidFill>
              </a:rPr>
              <a:t>0</a:t>
            </a:r>
            <a:r>
              <a:rPr lang="en-US" dirty="0"/>
              <a:t>, </a:t>
            </a:r>
            <a:r>
              <a:rPr lang="en-US" dirty="0" err="1"/>
              <a:t>image_bytes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Allocate Kernel (Mask)</a:t>
            </a:r>
          </a:p>
          <a:p>
            <a:pPr lvl="1"/>
            <a:r>
              <a:rPr lang="en-US" dirty="0"/>
              <a:t>Also just </a:t>
            </a:r>
            <a:r>
              <a:rPr lang="en-US" dirty="0" err="1"/>
              <a:t>cudaMallocs</a:t>
            </a:r>
            <a:r>
              <a:rPr lang="en-US" dirty="0"/>
              <a:t> and </a:t>
            </a:r>
            <a:r>
              <a:rPr lang="en-US" dirty="0" err="1"/>
              <a:t>cudaMemcpys</a:t>
            </a:r>
            <a:endParaRPr lang="en-US" dirty="0"/>
          </a:p>
          <a:p>
            <a:pPr lvl="1"/>
            <a:r>
              <a:rPr lang="en-US" dirty="0">
                <a:solidFill>
                  <a:srgbClr val="DC38AB"/>
                </a:solidFill>
              </a:rPr>
              <a:t>float</a:t>
            </a:r>
            <a:r>
              <a:rPr lang="en-US" dirty="0"/>
              <a:t>* </a:t>
            </a:r>
            <a:r>
              <a:rPr lang="en-US" dirty="0" err="1"/>
              <a:t>d_kernel</a:t>
            </a:r>
            <a:r>
              <a:rPr lang="en-US" dirty="0"/>
              <a:t>{</a:t>
            </a:r>
            <a:r>
              <a:rPr lang="en-US" dirty="0" err="1">
                <a:solidFill>
                  <a:srgbClr val="10A2E6"/>
                </a:solidFill>
              </a:rPr>
              <a:t>nullptr</a:t>
            </a:r>
            <a:r>
              <a:rPr lang="en-US" dirty="0"/>
              <a:t>}; </a:t>
            </a:r>
            <a:br>
              <a:rPr lang="en-US" dirty="0"/>
            </a:br>
            <a:r>
              <a:rPr lang="en-US" dirty="0" err="1"/>
              <a:t>cudaMalloc</a:t>
            </a:r>
            <a:r>
              <a:rPr lang="en-US" dirty="0"/>
              <a:t>(&amp;</a:t>
            </a:r>
            <a:r>
              <a:rPr lang="en-US" dirty="0" err="1"/>
              <a:t>d_kernel</a:t>
            </a:r>
            <a:r>
              <a:rPr lang="en-US" dirty="0"/>
              <a:t>, </a:t>
            </a:r>
            <a:r>
              <a:rPr lang="en-US" dirty="0" err="1">
                <a:solidFill>
                  <a:srgbClr val="DC38AB"/>
                </a:solidFill>
              </a:rPr>
              <a:t>sizeof</a:t>
            </a:r>
            <a:r>
              <a:rPr lang="en-US" dirty="0"/>
              <a:t>(</a:t>
            </a:r>
            <a:r>
              <a:rPr lang="en-US" dirty="0" err="1"/>
              <a:t>h_kernel</a:t>
            </a:r>
            <a:r>
              <a:rPr lang="en-US" dirty="0"/>
              <a:t>)); </a:t>
            </a:r>
            <a:br>
              <a:rPr lang="en-US" dirty="0"/>
            </a:br>
            <a:r>
              <a:rPr lang="en-US" dirty="0" err="1"/>
              <a:t>cudaMemcpy</a:t>
            </a:r>
            <a:r>
              <a:rPr lang="en-US" dirty="0"/>
              <a:t>(</a:t>
            </a:r>
            <a:r>
              <a:rPr lang="en-US" dirty="0" err="1"/>
              <a:t>d_kernel</a:t>
            </a:r>
            <a:r>
              <a:rPr lang="en-US" dirty="0"/>
              <a:t>, </a:t>
            </a:r>
            <a:r>
              <a:rPr lang="en-US" dirty="0" err="1"/>
              <a:t>h_kernel</a:t>
            </a:r>
            <a:r>
              <a:rPr lang="en-US" dirty="0"/>
              <a:t>, </a:t>
            </a:r>
            <a:r>
              <a:rPr lang="en-US" dirty="0" err="1">
                <a:solidFill>
                  <a:srgbClr val="DC38AB"/>
                </a:solidFill>
              </a:rPr>
              <a:t>sizeof</a:t>
            </a:r>
            <a:r>
              <a:rPr lang="en-US" dirty="0"/>
              <a:t>(</a:t>
            </a:r>
            <a:r>
              <a:rPr lang="en-US" dirty="0" err="1"/>
              <a:t>h_kernel</a:t>
            </a:r>
            <a:r>
              <a:rPr lang="en-US" dirty="0"/>
              <a:t>), </a:t>
            </a:r>
            <a:r>
              <a:rPr lang="en-US" dirty="0" err="1"/>
              <a:t>cudaMemcpyHostToDevice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865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rgbClr val="DC38AB"/>
                </a:solidFill>
              </a:rPr>
              <a:t>const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DC38AB"/>
                </a:solidFill>
              </a:rPr>
              <a:t>float</a:t>
            </a:r>
            <a:r>
              <a:rPr lang="en-US" sz="1600" dirty="0"/>
              <a:t> alpha = </a:t>
            </a:r>
            <a:r>
              <a:rPr lang="en-US" sz="1600" dirty="0">
                <a:solidFill>
                  <a:srgbClr val="F10002"/>
                </a:solidFill>
              </a:rPr>
              <a:t>1</a:t>
            </a:r>
            <a:r>
              <a:rPr lang="en-US" sz="1600" dirty="0"/>
              <a:t>, beta = </a:t>
            </a:r>
            <a:r>
              <a:rPr lang="en-US" sz="1600" dirty="0">
                <a:solidFill>
                  <a:srgbClr val="F10002"/>
                </a:solidFill>
              </a:rPr>
              <a:t>0</a:t>
            </a:r>
            <a:r>
              <a:rPr lang="en-US" sz="1600" dirty="0"/>
              <a:t>; </a:t>
            </a:r>
            <a:br>
              <a:rPr lang="en-US" sz="1600" dirty="0"/>
            </a:br>
            <a:r>
              <a:rPr lang="en-US" sz="1600" dirty="0" err="1"/>
              <a:t>checkCUDNN</a:t>
            </a:r>
            <a:r>
              <a:rPr lang="en-US" sz="1600" dirty="0"/>
              <a:t>(</a:t>
            </a:r>
            <a:r>
              <a:rPr lang="en-US" sz="1600" dirty="0" err="1"/>
              <a:t>cudnnConvolutionForward</a:t>
            </a:r>
            <a:r>
              <a:rPr lang="en-US" sz="1600" dirty="0"/>
              <a:t>(</a:t>
            </a:r>
            <a:r>
              <a:rPr lang="en-US" sz="1600" dirty="0" err="1"/>
              <a:t>cudnn</a:t>
            </a:r>
            <a:r>
              <a:rPr lang="en-US" sz="1600" dirty="0"/>
              <a:t>, 					&amp;alpha, 						</a:t>
            </a:r>
            <a:r>
              <a:rPr lang="en-US" sz="1600" dirty="0" err="1"/>
              <a:t>input_descriptor</a:t>
            </a:r>
            <a:r>
              <a:rPr lang="en-US" sz="1600" dirty="0"/>
              <a:t>, 					</a:t>
            </a:r>
            <a:r>
              <a:rPr lang="en-US" sz="1600" dirty="0" err="1"/>
              <a:t>d_input</a:t>
            </a:r>
            <a:r>
              <a:rPr lang="en-US" sz="1600" dirty="0"/>
              <a:t>, 						</a:t>
            </a:r>
            <a:r>
              <a:rPr lang="en-US" sz="1600" dirty="0" err="1"/>
              <a:t>kernel_descriptor</a:t>
            </a:r>
            <a:r>
              <a:rPr lang="en-US" sz="1600" dirty="0"/>
              <a:t>, 					</a:t>
            </a:r>
            <a:r>
              <a:rPr lang="en-US" sz="1600" dirty="0" err="1"/>
              <a:t>d_kernel</a:t>
            </a:r>
            <a:r>
              <a:rPr lang="en-US" sz="1600" dirty="0"/>
              <a:t>, 						</a:t>
            </a:r>
            <a:r>
              <a:rPr lang="en-US" sz="1600" dirty="0" err="1"/>
              <a:t>convolution_descriptor</a:t>
            </a:r>
            <a:r>
              <a:rPr lang="en-US" sz="1600" dirty="0"/>
              <a:t>, 				</a:t>
            </a:r>
            <a:r>
              <a:rPr lang="en-US" sz="1600" dirty="0" err="1"/>
              <a:t>convolution_algorithm</a:t>
            </a:r>
            <a:r>
              <a:rPr lang="en-US" sz="1600" dirty="0"/>
              <a:t>, 				</a:t>
            </a:r>
            <a:r>
              <a:rPr lang="en-US" sz="1600" dirty="0" err="1"/>
              <a:t>d_workspace</a:t>
            </a:r>
            <a:r>
              <a:rPr lang="en-US" sz="1600" dirty="0"/>
              <a:t>, 					</a:t>
            </a:r>
            <a:r>
              <a:rPr lang="en-US" sz="1600" dirty="0" err="1"/>
              <a:t>workspace_bytes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/>
              <a:t>				&amp;beta, 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 err="1"/>
              <a:t>output_descriptor</a:t>
            </a:r>
            <a:r>
              <a:rPr lang="en-US" sz="1600" dirty="0"/>
              <a:t>, 					</a:t>
            </a:r>
            <a:r>
              <a:rPr lang="en-US" sz="1600" dirty="0" err="1"/>
              <a:t>d_output</a:t>
            </a:r>
            <a:r>
              <a:rPr lang="en-US" sz="1600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0120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output and 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rgbClr val="DC38AB"/>
                </a:solidFill>
              </a:rPr>
              <a:t>float</a:t>
            </a:r>
            <a:r>
              <a:rPr lang="en-US" sz="1400" dirty="0"/>
              <a:t>* </a:t>
            </a:r>
            <a:r>
              <a:rPr lang="en-US" sz="1400" dirty="0" err="1"/>
              <a:t>h_output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DC38AB"/>
                </a:solidFill>
              </a:rPr>
              <a:t>new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DC38AB"/>
                </a:solidFill>
              </a:rPr>
              <a:t>float</a:t>
            </a:r>
            <a:r>
              <a:rPr lang="en-US" sz="1400" dirty="0"/>
              <a:t>[</a:t>
            </a:r>
            <a:r>
              <a:rPr lang="en-US" sz="1400" dirty="0" err="1"/>
              <a:t>image_bytes</a:t>
            </a:r>
            <a:r>
              <a:rPr lang="en-US" sz="1400" dirty="0"/>
              <a:t>]; </a:t>
            </a:r>
            <a:br>
              <a:rPr lang="en-US" sz="1400" dirty="0"/>
            </a:br>
            <a:r>
              <a:rPr lang="en-US" sz="1400" dirty="0" err="1"/>
              <a:t>cudaMemcpy</a:t>
            </a:r>
            <a:r>
              <a:rPr lang="en-US" sz="1400" dirty="0"/>
              <a:t>(</a:t>
            </a:r>
            <a:r>
              <a:rPr lang="en-US" sz="1400" dirty="0" err="1"/>
              <a:t>h_output</a:t>
            </a:r>
            <a:r>
              <a:rPr lang="en-US" sz="1400" dirty="0"/>
              <a:t>, </a:t>
            </a:r>
            <a:r>
              <a:rPr lang="en-US" sz="1400" dirty="0" err="1"/>
              <a:t>d_output</a:t>
            </a:r>
            <a:r>
              <a:rPr lang="en-US" sz="1400" dirty="0"/>
              <a:t>, </a:t>
            </a:r>
            <a:r>
              <a:rPr lang="en-US" sz="1400" dirty="0" err="1"/>
              <a:t>image_bytes</a:t>
            </a:r>
            <a:r>
              <a:rPr lang="en-US" sz="1400" dirty="0"/>
              <a:t>, 					</a:t>
            </a:r>
            <a:r>
              <a:rPr lang="en-US" sz="1400" dirty="0" err="1"/>
              <a:t>cudaMemcpyDeviceToHost</a:t>
            </a:r>
            <a:r>
              <a:rPr lang="en-US" sz="1400" dirty="0"/>
              <a:t>);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8B8B8B"/>
                </a:solidFill>
              </a:rPr>
              <a:t>// Do something with </a:t>
            </a:r>
            <a:r>
              <a:rPr lang="en-US" sz="1400" dirty="0" err="1">
                <a:solidFill>
                  <a:srgbClr val="8B8B8B"/>
                </a:solidFill>
              </a:rPr>
              <a:t>h_output</a:t>
            </a:r>
            <a:r>
              <a:rPr lang="en-US" sz="1400" dirty="0">
                <a:solidFill>
                  <a:srgbClr val="8B8B8B"/>
                </a:solidFill>
              </a:rPr>
              <a:t> ... </a:t>
            </a:r>
            <a:br>
              <a:rPr lang="en-US" sz="1400" dirty="0">
                <a:solidFill>
                  <a:srgbClr val="8B8B8B"/>
                </a:solidFill>
              </a:rPr>
            </a:br>
            <a:br>
              <a:rPr lang="en-US" sz="1400" dirty="0">
                <a:solidFill>
                  <a:srgbClr val="8B8B8B"/>
                </a:solidFill>
              </a:rPr>
            </a:br>
            <a:r>
              <a:rPr lang="en-US" sz="1400" dirty="0">
                <a:solidFill>
                  <a:srgbClr val="DC38AB"/>
                </a:solidFill>
              </a:rPr>
              <a:t>delete</a:t>
            </a:r>
            <a:r>
              <a:rPr lang="en-US" sz="1400" dirty="0"/>
              <a:t>[] </a:t>
            </a:r>
            <a:r>
              <a:rPr lang="en-US" sz="1400" dirty="0" err="1"/>
              <a:t>h_output</a:t>
            </a:r>
            <a:r>
              <a:rPr lang="en-US" sz="1400" dirty="0"/>
              <a:t>; </a:t>
            </a:r>
            <a:br>
              <a:rPr lang="en-US" sz="1400" dirty="0"/>
            </a:b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d_kernel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d_input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d_output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d_workspace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cudnnDestroyTensorDescriptor</a:t>
            </a:r>
            <a:r>
              <a:rPr lang="en-US" sz="1400" dirty="0"/>
              <a:t>(</a:t>
            </a:r>
            <a:r>
              <a:rPr lang="en-US" sz="1400" dirty="0" err="1"/>
              <a:t>input_descriptor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cudnnDestroyTensorDescriptor</a:t>
            </a:r>
            <a:r>
              <a:rPr lang="en-US" sz="1400" dirty="0"/>
              <a:t>(</a:t>
            </a:r>
            <a:r>
              <a:rPr lang="en-US" sz="1400" dirty="0" err="1"/>
              <a:t>output_descriptor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cudnnDestroyFilterDescriptor</a:t>
            </a:r>
            <a:r>
              <a:rPr lang="en-US" sz="1400" dirty="0"/>
              <a:t>(</a:t>
            </a:r>
            <a:r>
              <a:rPr lang="en-US" sz="1400" dirty="0" err="1"/>
              <a:t>kernel_descriptor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cudnnDestroyConvolutionDescriptor</a:t>
            </a:r>
            <a:r>
              <a:rPr lang="en-US" sz="1400" dirty="0"/>
              <a:t>(</a:t>
            </a:r>
            <a:r>
              <a:rPr lang="en-US" sz="1400" dirty="0" err="1"/>
              <a:t>convolution_descriptor</a:t>
            </a:r>
            <a:r>
              <a:rPr lang="en-US" sz="1400" dirty="0"/>
              <a:t>); </a:t>
            </a:r>
            <a:br>
              <a:rPr lang="en-US" sz="1400" dirty="0"/>
            </a:br>
            <a:r>
              <a:rPr lang="en-US" sz="1400" dirty="0" err="1"/>
              <a:t>cudnnDestroy</a:t>
            </a:r>
            <a:r>
              <a:rPr lang="en-US" sz="1400" dirty="0"/>
              <a:t>(</a:t>
            </a:r>
            <a:r>
              <a:rPr lang="en-US" sz="1400" dirty="0" err="1"/>
              <a:t>cudnn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72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11469" y="289561"/>
            <a:ext cx="5632132" cy="523220"/>
          </a:xfrm>
        </p:spPr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Ways to Accelerate Applications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960" y="1676105"/>
            <a:ext cx="5867400" cy="520601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36960" y="2357441"/>
            <a:ext cx="1734740" cy="1041202"/>
          </a:xfrm>
          <a:prstGeom prst="roundRect">
            <a:avLst/>
          </a:prstGeom>
          <a:solidFill>
            <a:srgbClr val="62AE05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311468" y="3573352"/>
            <a:ext cx="1836510" cy="55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1" tIns="28570" rIns="57141" bIns="2857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93648" y="2336010"/>
            <a:ext cx="2018110" cy="104120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327086" y="3573353"/>
            <a:ext cx="1984671" cy="55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Flexibility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66385" y="3573350"/>
            <a:ext cx="1742294" cy="55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Portable code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37029" y="2357440"/>
            <a:ext cx="1771650" cy="104120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3" tIns="28571" rIns="57143" bIns="28571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17409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376">
        <p:fade/>
      </p:transition>
    </mc:Choice>
    <mc:Fallback xmlns="">
      <p:transition spd="med" advTm="11837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5" y="819150"/>
            <a:ext cx="6908801" cy="3886200"/>
          </a:xfrm>
        </p:spPr>
      </p:pic>
    </p:spTree>
    <p:extLst>
      <p:ext uri="{BB962C8B-B14F-4D97-AF65-F5344CB8AC3E}">
        <p14:creationId xmlns:p14="http://schemas.microsoft.com/office/powerpoint/2010/main" val="20147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35844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8738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35844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72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35844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81979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35844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59622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35844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19271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UCRTemplate4">
  <a:themeElements>
    <a:clrScheme name="Custom 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75B800"/>
      </a:accent1>
      <a:accent2>
        <a:srgbClr val="FA6200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4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2.21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31DBF429-E0F9-41BB-9241-2A93F13ABD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6C44D1-C024-4547-BFB2-690FCD7BEB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620434-1BE5-4570-A95A-4A40C8D27972}">
  <ds:schemaRefs>
    <ds:schemaRef ds:uri="http://schemas.microsoft.com/office/2006/metadata/properties"/>
    <ds:schemaRef ds:uri="http://schemas.microsoft.com/office/infopath/2007/PartnerControls"/>
    <ds:schemaRef ds:uri="1956f548-e1c6-4bad-9b00-9434a603b4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15922</TotalTime>
  <Words>332</Words>
  <Application>Microsoft Office PowerPoint</Application>
  <PresentationFormat>Custom</PresentationFormat>
  <Paragraphs>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AkzidenzGrotesk</vt:lpstr>
      <vt:lpstr>Akzidenz-Grotesk Extended BQ</vt:lpstr>
      <vt:lpstr>Arial</vt:lpstr>
      <vt:lpstr>Calibri</vt:lpstr>
      <vt:lpstr>Sentinel Medium</vt:lpstr>
      <vt:lpstr>Trebuchet MS</vt:lpstr>
      <vt:lpstr>Wingdings</vt:lpstr>
      <vt:lpstr>1_Title &amp; Bullet </vt:lpstr>
      <vt:lpstr>UCRTemplate4</vt:lpstr>
      <vt:lpstr>2_Title &amp; Bullet </vt:lpstr>
      <vt:lpstr>CUDA Libraries</vt:lpstr>
      <vt:lpstr>PowerPoint Presentation</vt:lpstr>
      <vt:lpstr>3 Ways to Accelerate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 / Math Libraries</vt:lpstr>
      <vt:lpstr>Signal, Image Processing</vt:lpstr>
      <vt:lpstr>Parallel Algorithms</vt:lpstr>
      <vt:lpstr>Deep Learning Libraries</vt:lpstr>
      <vt:lpstr>TensorRT</vt:lpstr>
      <vt:lpstr>cuDNN</vt:lpstr>
      <vt:lpstr>cuDNN example </vt:lpstr>
      <vt:lpstr>Create Context</vt:lpstr>
      <vt:lpstr>Describe Operands</vt:lpstr>
      <vt:lpstr>Describe Convolution</vt:lpstr>
      <vt:lpstr>Allocate Memory</vt:lpstr>
      <vt:lpstr>Allocate Memory</vt:lpstr>
      <vt:lpstr>Perform Convolution</vt:lpstr>
      <vt:lpstr>Get output and cleanup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02 - Introduction to CUDA C</dc:title>
  <dc:creator>Cook, Colleen N</dc:creator>
  <cp:lastModifiedBy>Daniel</cp:lastModifiedBy>
  <cp:revision>326</cp:revision>
  <dcterms:created xsi:type="dcterms:W3CDTF">2013-11-15T21:49:21Z</dcterms:created>
  <dcterms:modified xsi:type="dcterms:W3CDTF">2019-03-04T18:14:35Z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2</vt:r8>
  </property>
  <property fmtid="{D5CDD505-2E9C-101B-9397-08002B2CF9AE}" pid="4" name="Evaluation Kit Module">
    <vt:bool>true</vt:bool>
  </property>
</Properties>
</file>